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17"/>
  </p:notesMasterIdLst>
  <p:sldIdLst>
    <p:sldId id="256" r:id="rId2"/>
    <p:sldId id="257" r:id="rId3"/>
    <p:sldId id="279" r:id="rId4"/>
    <p:sldId id="280" r:id="rId5"/>
    <p:sldId id="258" r:id="rId6"/>
    <p:sldId id="260" r:id="rId7"/>
    <p:sldId id="262" r:id="rId8"/>
    <p:sldId id="264" r:id="rId9"/>
    <p:sldId id="266" r:id="rId10"/>
    <p:sldId id="268" r:id="rId11"/>
    <p:sldId id="270" r:id="rId12"/>
    <p:sldId id="272" r:id="rId13"/>
    <p:sldId id="274" r:id="rId14"/>
    <p:sldId id="276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TI NAG" initials="DN" lastIdx="1" clrIdx="0">
    <p:extLst>
      <p:ext uri="{19B8F6BF-5375-455C-9EA6-DF929625EA0E}">
        <p15:presenceInfo xmlns:p15="http://schemas.microsoft.com/office/powerpoint/2012/main" userId="d99a8ff2912955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66"/>
    <a:srgbClr val="0099E6"/>
    <a:srgbClr val="97C777"/>
    <a:srgbClr val="7A0000"/>
    <a:srgbClr val="A86ED4"/>
    <a:srgbClr val="006DA4"/>
    <a:srgbClr val="004846"/>
    <a:srgbClr val="78A5D2"/>
    <a:srgbClr val="F1A069"/>
    <a:srgbClr val="F8B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59BB0-E32A-486E-8F37-C846E9012D1A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A8326-C220-42B9-A402-204AEACD1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74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A8326-C220-42B9-A402-204AEACD1BE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34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Peripherals segment--keyboard, mouse, monitor || Accessories--</a:t>
            </a:r>
            <a:r>
              <a:rPr lang="en-US" dirty="0"/>
              <a:t>cases, cooling solutions, power supplies || laptops|| desktops|| storage-- hard disks, SSDs, external storage ||Networking--routers, switches, modem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A8326-C220-42B9-A402-204AEACD1BE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61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Regions– APAC, EU, NA,LA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A8326-C220-42B9-A402-204AEACD1BE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36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A6120110206--PC div--Desktop segment--Personal Desktop category</a:t>
            </a:r>
          </a:p>
          <a:p>
            <a:r>
              <a:rPr lang="en-IN" dirty="0"/>
              <a:t>A2118150101--P &amp; A div—Accessories segment –Mouse category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A8326-C220-42B9-A402-204AEACD1BE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67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39FCB-62C8-8042-D3B4-02FEB51B9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184CA-E112-4FA2-53EB-904FF6122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FF585-1A2F-0AF2-5ED6-D2599229A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CCC4C-76EF-DA85-9440-7A4162D6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2FDF0-5F54-CA32-D835-A0168856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58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B34E-BA89-9C62-2F12-7D138629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54602-2208-8285-5891-CD62650AE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0BA75-1BF2-86BA-3DF0-E4AA0CC37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2D780-D4EF-DFB3-4D43-9A4449A7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3D38F-3DEE-7A21-D635-E49995EA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68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C5CAB-AEA2-5683-634E-B27F7F8D0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E0487-4DF7-078F-4452-D4BEB8778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E8780-EA5B-5CFF-6403-80931053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125DE-40B8-E380-2A7E-59469975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E2BD8-8F8D-F115-AB31-B9D863BD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53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52DC-C944-4580-4B32-6B990FBC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8C078-0F84-4822-6410-802B33DCA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95074-1D05-DC7D-D917-D8CBC232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E4E8E-A68C-9C37-42CB-575BCBBD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A6DC-5480-6812-6E0E-A883B506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25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FAA1-890C-0470-4FAD-A4920A1E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A2888-6027-5A28-BF37-56D024E95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D5BFF-7A35-A2AB-005A-EDBA86D2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74C82-621E-D9A7-A573-FFF37D5B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06C37-04F0-00A7-0725-BBFEEDB6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98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5AA7-752E-5F64-2A16-5FD1CBF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E5643-C502-0043-EC43-0E44DE1D4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A583-4285-8990-9C3B-CC74FB422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34E89-2C7C-7057-8765-A885E8D1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20AE8-F98E-19A3-C287-71811401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EDAEA-51E2-E3C2-26B7-62E63841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44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7E91-A0FE-5C38-1667-1C375218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D44F2-13AA-1D02-8958-059D004DC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5267E-8950-ED95-497A-C0CF01FC4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68C99-8DA6-4FC5-6E01-4758BB4CA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B25AB-7140-9ACE-B636-F1B083A8F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AD9C9-6524-0123-29E9-7FB95FE87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61ABB-944F-ED53-56C9-B6EEF64D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C80DA-EE36-D8B1-C833-C9DC1AA1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43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CEA4-0011-E2B0-41EE-6F0D6F02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1614C-DA6F-A170-8B0B-1100D650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2D566-B9EF-A149-22FB-87DCF740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C6B80-5AE9-77E7-5FD0-F6A77387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7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CEE83-79C7-D5B2-74B0-792C9D682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B46DD-F12B-DCAE-6D29-837717B7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20BAF-C8F7-1257-59FA-1A8B9668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98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A679-194E-31B7-1DCD-7CA12C3C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8E215-4829-49C6-9693-1734FFCA0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01504-A87D-6B26-51E5-98D1EA26A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8C70B-D1CE-2E7B-4E8E-7CFCE1C0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4FEB6-CDC5-5C6A-C6DE-D3F2C89C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A5D15-5176-288B-7DB2-FA01DD60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7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648D-B17F-B6DB-D83B-41E7262E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77181-AA53-51E2-F830-7D5C34AB3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E67FF-7822-3DD7-29DD-356C7097C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07D0C-4495-5823-5B7C-225F424F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6F96F-6ED5-D7B8-06D8-441F0CD86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806AC-0362-5786-ED41-E66C721E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81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3AAE08-85DA-0AB6-1DFF-E78C2A00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F11F9-6659-B8EC-9B98-C9BD7B52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BE0A-47F8-7831-44A4-46F38B0B6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77C16-A2DB-4D36-8CC5-39F52EBF62AB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E734-20C5-DB88-5332-CCBA72FFD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FC410-21E3-F1D5-CBDD-9560EBA3F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6B4BF-A933-4943-BF20-A00E29487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8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865C33-26FD-7755-0379-21B556D52237}"/>
              </a:ext>
            </a:extLst>
          </p:cNvPr>
          <p:cNvSpPr/>
          <p:nvPr/>
        </p:nvSpPr>
        <p:spPr>
          <a:xfrm>
            <a:off x="3079102" y="279919"/>
            <a:ext cx="6557865" cy="1483568"/>
          </a:xfrm>
          <a:prstGeom prst="roundRect">
            <a:avLst/>
          </a:prstGeom>
          <a:solidFill>
            <a:srgbClr val="A86ED4"/>
          </a:solidFill>
          <a:ln w="76200" cap="rnd" cmpd="dbl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sunset" dir="t"/>
          </a:scene3d>
          <a:sp3d extrusionH="254000" contourW="63500" prstMaterial="softEdge">
            <a:extrusionClr>
              <a:schemeClr val="accent6">
                <a:lumMod val="20000"/>
                <a:lumOff val="80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CONSUMER GOODS AD-HOC INSIGHTS</a:t>
            </a:r>
            <a:endParaRPr lang="en-IN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D5FAB-C7E3-2493-777E-399D82BAD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8" y="279919"/>
            <a:ext cx="657029" cy="657029"/>
          </a:xfrm>
          <a:prstGeom prst="rect">
            <a:avLst/>
          </a:prstGeom>
          <a:solidFill>
            <a:srgbClr val="A86ED4"/>
          </a:solidFill>
          <a:ln w="22225" cap="rnd">
            <a:solidFill>
              <a:schemeClr val="accent5">
                <a:lumMod val="60000"/>
                <a:lumOff val="40000"/>
              </a:schemeClr>
            </a:solidFill>
            <a:rou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42B736-4C40-2E2F-7320-D9D9AEC15919}"/>
              </a:ext>
            </a:extLst>
          </p:cNvPr>
          <p:cNvSpPr txBox="1"/>
          <p:nvPr/>
        </p:nvSpPr>
        <p:spPr>
          <a:xfrm>
            <a:off x="0" y="6659143"/>
            <a:ext cx="1464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Design by Freepik.com</a:t>
            </a:r>
            <a:endParaRPr lang="en-IN" sz="105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FB02E-626B-734A-9AF3-208022513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18" y="3153599"/>
            <a:ext cx="3419313" cy="32193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CBCB96-E20D-B6F1-18B6-03717595F194}"/>
              </a:ext>
            </a:extLst>
          </p:cNvPr>
          <p:cNvSpPr txBox="1"/>
          <p:nvPr/>
        </p:nvSpPr>
        <p:spPr>
          <a:xfrm>
            <a:off x="8973396" y="5519903"/>
            <a:ext cx="205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By: Deepti Nag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11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66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D3C84-960D-F049-442C-284AA3486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32578-81EF-5F98-7272-5733178E23DE}"/>
              </a:ext>
            </a:extLst>
          </p:cNvPr>
          <p:cNvSpPr txBox="1"/>
          <p:nvPr/>
        </p:nvSpPr>
        <p:spPr>
          <a:xfrm>
            <a:off x="1415144" y="1961025"/>
            <a:ext cx="289944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 HOC REQUEST 6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B0C62-FBF1-D354-F324-725EEE9481D0}"/>
              </a:ext>
            </a:extLst>
          </p:cNvPr>
          <p:cNvSpPr txBox="1"/>
          <p:nvPr/>
        </p:nvSpPr>
        <p:spPr>
          <a:xfrm>
            <a:off x="489176" y="2776770"/>
            <a:ext cx="5606824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Generate a report which contains the top 5 customers who received an average high pre_invoice_discount_pct for the fiscal year 2021 and in the Indian market. The final output contains these fields, 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customer_code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customer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average_discount_percentage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B509D-C1FB-6D16-0628-E0EF02DA4DBA}"/>
              </a:ext>
            </a:extLst>
          </p:cNvPr>
          <p:cNvSpPr txBox="1"/>
          <p:nvPr/>
        </p:nvSpPr>
        <p:spPr>
          <a:xfrm>
            <a:off x="8090464" y="1961025"/>
            <a:ext cx="24137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EEAAA-E3F4-0AC6-24B8-4FD37DE116FD}"/>
              </a:ext>
            </a:extLst>
          </p:cNvPr>
          <p:cNvSpPr txBox="1"/>
          <p:nvPr/>
        </p:nvSpPr>
        <p:spPr>
          <a:xfrm>
            <a:off x="3740020" y="391886"/>
            <a:ext cx="471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 5 Customers Receiving Average High Pre Invoice Discount percentage 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9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66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54E79-8270-85EB-6E69-A61C749DC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615CBA-E4B5-9F36-2BC6-81D6C649401D}"/>
              </a:ext>
            </a:extLst>
          </p:cNvPr>
          <p:cNvSpPr txBox="1"/>
          <p:nvPr/>
        </p:nvSpPr>
        <p:spPr>
          <a:xfrm>
            <a:off x="1161571" y="1788916"/>
            <a:ext cx="298908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 HOC REQUEST 7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9ABEA-1D2C-0244-822D-11BCA3883798}"/>
              </a:ext>
            </a:extLst>
          </p:cNvPr>
          <p:cNvSpPr txBox="1"/>
          <p:nvPr/>
        </p:nvSpPr>
        <p:spPr>
          <a:xfrm>
            <a:off x="396642" y="2401366"/>
            <a:ext cx="5342965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Get the complete report of the Gross sales amount for the customer “Atliq Exclusive” for each month. This analysis helps to get an idea of low and high-performing months and take strategic decisions. The final report contains these columns: Month </a:t>
            </a:r>
          </a:p>
          <a:p>
            <a:r>
              <a:rPr lang="en-US" sz="1600" dirty="0">
                <a:solidFill>
                  <a:schemeClr val="bg1"/>
                </a:solidFill>
              </a:rPr>
              <a:t>Year </a:t>
            </a:r>
          </a:p>
          <a:p>
            <a:r>
              <a:rPr lang="en-US" sz="1600" dirty="0">
                <a:solidFill>
                  <a:schemeClr val="bg1"/>
                </a:solidFill>
              </a:rPr>
              <a:t>Gross sales Amount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9B156-657D-19BA-076B-4C8883EA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41" y="2401366"/>
            <a:ext cx="2895129" cy="4259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D6B1E1-5B3D-EEB8-10DE-0762D6B2199D}"/>
              </a:ext>
            </a:extLst>
          </p:cNvPr>
          <p:cNvSpPr txBox="1"/>
          <p:nvPr/>
        </p:nvSpPr>
        <p:spPr>
          <a:xfrm>
            <a:off x="8282009" y="1788916"/>
            <a:ext cx="24137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13B7D-0830-EB33-42F8-82E08FA2A3CD}"/>
              </a:ext>
            </a:extLst>
          </p:cNvPr>
          <p:cNvSpPr txBox="1"/>
          <p:nvPr/>
        </p:nvSpPr>
        <p:spPr>
          <a:xfrm>
            <a:off x="3740020" y="391886"/>
            <a:ext cx="4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Monthly Gross Sales Report for Atliq Exclusive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66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0F434-1B5E-F4F9-5DED-CF1C2F22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5C099-090E-1C8C-E7E1-0FF163AB3ADE}"/>
              </a:ext>
            </a:extLst>
          </p:cNvPr>
          <p:cNvSpPr txBox="1"/>
          <p:nvPr/>
        </p:nvSpPr>
        <p:spPr>
          <a:xfrm>
            <a:off x="933245" y="1896492"/>
            <a:ext cx="32669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 HOC REQUEST 8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1ABF6-E1FA-209A-DB66-29FDCF7483C7}"/>
              </a:ext>
            </a:extLst>
          </p:cNvPr>
          <p:cNvSpPr txBox="1"/>
          <p:nvPr/>
        </p:nvSpPr>
        <p:spPr>
          <a:xfrm>
            <a:off x="502024" y="2533563"/>
            <a:ext cx="4491317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which quarter of 2020, got the maximum total_sold_quantity? The final output contains these fields sorted by the total_sold_quantity, Quarter </a:t>
            </a:r>
          </a:p>
          <a:p>
            <a:r>
              <a:rPr lang="en-US" sz="1600" dirty="0">
                <a:solidFill>
                  <a:schemeClr val="bg1"/>
                </a:solidFill>
              </a:rPr>
              <a:t>total_sold_quantity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F5BFB0-F945-9E39-B4A1-A40FBA9D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33" y="2542369"/>
            <a:ext cx="2695951" cy="1314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A67F00-1B46-F9A1-E5BB-D5CACDAAA3B4}"/>
              </a:ext>
            </a:extLst>
          </p:cNvPr>
          <p:cNvSpPr txBox="1"/>
          <p:nvPr/>
        </p:nvSpPr>
        <p:spPr>
          <a:xfrm>
            <a:off x="7763892" y="1896492"/>
            <a:ext cx="24137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F0EEF-C2AD-27EC-AD8C-4657C5962CBB}"/>
              </a:ext>
            </a:extLst>
          </p:cNvPr>
          <p:cNvSpPr txBox="1"/>
          <p:nvPr/>
        </p:nvSpPr>
        <p:spPr>
          <a:xfrm>
            <a:off x="3740020" y="391886"/>
            <a:ext cx="471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Quarter Showing Highest Total Sold Quantity In Fiscal Year 2020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66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D472E8-C76B-3201-3AD1-92C9FC112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C52658-0ED3-12D7-9B24-B16E5F35E4F5}"/>
              </a:ext>
            </a:extLst>
          </p:cNvPr>
          <p:cNvSpPr txBox="1"/>
          <p:nvPr/>
        </p:nvSpPr>
        <p:spPr>
          <a:xfrm>
            <a:off x="1390719" y="1744824"/>
            <a:ext cx="291115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 HOC REQUEST 9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31A0E-F9F1-A799-735E-3DA658E16CAE}"/>
              </a:ext>
            </a:extLst>
          </p:cNvPr>
          <p:cNvSpPr txBox="1"/>
          <p:nvPr/>
        </p:nvSpPr>
        <p:spPr>
          <a:xfrm>
            <a:off x="528918" y="2375647"/>
            <a:ext cx="4634753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channel helped to bring more gross sales in the fiscal year 2021 and the percentage of contribution? The final output contains these fields, channel </a:t>
            </a:r>
          </a:p>
          <a:p>
            <a:r>
              <a:rPr lang="en-US" sz="1600" dirty="0">
                <a:solidFill>
                  <a:schemeClr val="bg1"/>
                </a:solidFill>
              </a:rPr>
              <a:t>gross_sales_mln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percentage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84FFE-FB50-CA7E-CFD1-1BF649FCD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69" y="2482858"/>
            <a:ext cx="3667637" cy="1228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645C1A-664C-E54D-EA96-F2B8C92AD16A}"/>
              </a:ext>
            </a:extLst>
          </p:cNvPr>
          <p:cNvSpPr txBox="1"/>
          <p:nvPr/>
        </p:nvSpPr>
        <p:spPr>
          <a:xfrm>
            <a:off x="7890133" y="1744824"/>
            <a:ext cx="24137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2F356-2044-1839-4740-2A4599736E6C}"/>
              </a:ext>
            </a:extLst>
          </p:cNvPr>
          <p:cNvSpPr txBox="1"/>
          <p:nvPr/>
        </p:nvSpPr>
        <p:spPr>
          <a:xfrm>
            <a:off x="3740020" y="391886"/>
            <a:ext cx="471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Channel-wise Gross Sales Report For Fiscal Year 2021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9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66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920A1-D2B3-46F7-CF55-5B59566A3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8152DC-6497-91D1-9793-AA9ED8E9FC93}"/>
              </a:ext>
            </a:extLst>
          </p:cNvPr>
          <p:cNvSpPr txBox="1"/>
          <p:nvPr/>
        </p:nvSpPr>
        <p:spPr>
          <a:xfrm>
            <a:off x="1235209" y="1564799"/>
            <a:ext cx="32490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 HOC REQUEST 10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CE395-BB67-6E84-E28B-DF8756677871}"/>
              </a:ext>
            </a:extLst>
          </p:cNvPr>
          <p:cNvSpPr txBox="1"/>
          <p:nvPr/>
        </p:nvSpPr>
        <p:spPr>
          <a:xfrm>
            <a:off x="412377" y="2323946"/>
            <a:ext cx="4894729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Get the Top 3 products in each division that have a high total_sold_quantity in the fiscal_year 2021? The final output contains these fields, division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product_code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product </a:t>
            </a:r>
          </a:p>
          <a:p>
            <a:r>
              <a:rPr lang="en-US" sz="1600" dirty="0">
                <a:solidFill>
                  <a:schemeClr val="bg1"/>
                </a:solidFill>
              </a:rPr>
              <a:t>total_sold_quantity </a:t>
            </a:r>
          </a:p>
          <a:p>
            <a:r>
              <a:rPr lang="en-US" sz="1600" dirty="0">
                <a:solidFill>
                  <a:schemeClr val="bg1"/>
                </a:solidFill>
              </a:rPr>
              <a:t>rank_order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6BC31-BC63-6472-2F38-FBEBCF888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98" y="2323946"/>
            <a:ext cx="5734850" cy="2210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8A2F35-24AE-9045-69D1-6E7AD1243181}"/>
              </a:ext>
            </a:extLst>
          </p:cNvPr>
          <p:cNvSpPr txBox="1"/>
          <p:nvPr/>
        </p:nvSpPr>
        <p:spPr>
          <a:xfrm>
            <a:off x="7604312" y="1564799"/>
            <a:ext cx="24137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48132-40FF-DAB7-1345-16C355B571BB}"/>
              </a:ext>
            </a:extLst>
          </p:cNvPr>
          <p:cNvSpPr txBox="1"/>
          <p:nvPr/>
        </p:nvSpPr>
        <p:spPr>
          <a:xfrm>
            <a:off x="3740020" y="391886"/>
            <a:ext cx="471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 3 Products In Demand Per Division In Fiscal Year 2021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0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66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4BC1C-EE6A-C3A9-0FB4-4D54F49FD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A3E975-F25A-1540-9717-87E21D11B90D}"/>
              </a:ext>
            </a:extLst>
          </p:cNvPr>
          <p:cNvSpPr txBox="1"/>
          <p:nvPr/>
        </p:nvSpPr>
        <p:spPr>
          <a:xfrm>
            <a:off x="3479175" y="3244334"/>
            <a:ext cx="5233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 You</a:t>
            </a:r>
            <a:endParaRPr lang="en-IN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4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E6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AC4BA-B148-D266-4AC6-BACE86A49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05" y="1770515"/>
            <a:ext cx="873662" cy="873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D05DC-8A7E-BC2D-C67D-7722587FB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58" y="1954817"/>
            <a:ext cx="1065245" cy="1065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D420F9-0060-4B79-141D-CF3EE90C3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12" y="3435850"/>
            <a:ext cx="944100" cy="94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A8234B-A56D-1C34-395A-B420D6B6D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34" y="4183192"/>
            <a:ext cx="1083405" cy="1083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AEE5A6-6FCE-419C-526E-A78416CAD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62" y="4553148"/>
            <a:ext cx="540251" cy="540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3269E-43E6-DD96-527F-35ACE78A47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12" y="2950099"/>
            <a:ext cx="957801" cy="9578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B83797-4533-A76E-CB64-ADDE9C6F4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05" y="5658482"/>
            <a:ext cx="715783" cy="7157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200039-D28F-996D-8AE1-1EDD56C9C52E}"/>
              </a:ext>
            </a:extLst>
          </p:cNvPr>
          <p:cNvSpPr txBox="1"/>
          <p:nvPr/>
        </p:nvSpPr>
        <p:spPr>
          <a:xfrm>
            <a:off x="503854" y="4395307"/>
            <a:ext cx="1933139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ATLIQ HARDWARE</a:t>
            </a:r>
            <a:endParaRPr lang="en-IN" sz="16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9554A-63FF-C428-46AF-2B3C9A3B662D}"/>
              </a:ext>
            </a:extLst>
          </p:cNvPr>
          <p:cNvCxnSpPr/>
          <p:nvPr/>
        </p:nvCxnSpPr>
        <p:spPr>
          <a:xfrm flipV="1">
            <a:off x="2883160" y="2644177"/>
            <a:ext cx="1352939" cy="554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A4B575-4D48-DA1B-3420-9C1E48C52E69}"/>
              </a:ext>
            </a:extLst>
          </p:cNvPr>
          <p:cNvCxnSpPr/>
          <p:nvPr/>
        </p:nvCxnSpPr>
        <p:spPr>
          <a:xfrm flipV="1">
            <a:off x="2962371" y="2894678"/>
            <a:ext cx="1803865" cy="4857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7011D7-2FDA-9788-0E12-0EEAC71901A5}"/>
              </a:ext>
            </a:extLst>
          </p:cNvPr>
          <p:cNvCxnSpPr/>
          <p:nvPr/>
        </p:nvCxnSpPr>
        <p:spPr>
          <a:xfrm flipV="1">
            <a:off x="3041780" y="3291244"/>
            <a:ext cx="2486041" cy="2379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86FAA3-52F4-9F20-C516-6CAB3C8D0687}"/>
              </a:ext>
            </a:extLst>
          </p:cNvPr>
          <p:cNvCxnSpPr>
            <a:cxnSpLocks/>
          </p:cNvCxnSpPr>
          <p:nvPr/>
        </p:nvCxnSpPr>
        <p:spPr>
          <a:xfrm>
            <a:off x="3028044" y="3764096"/>
            <a:ext cx="1721939" cy="819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F64844E-256C-4878-5638-600D3B078690}"/>
              </a:ext>
            </a:extLst>
          </p:cNvPr>
          <p:cNvCxnSpPr>
            <a:cxnSpLocks/>
          </p:cNvCxnSpPr>
          <p:nvPr/>
        </p:nvCxnSpPr>
        <p:spPr>
          <a:xfrm>
            <a:off x="2985696" y="3929656"/>
            <a:ext cx="2344217" cy="5269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77C8A2-4BF7-B3AD-53F0-3680592941C0}"/>
              </a:ext>
            </a:extLst>
          </p:cNvPr>
          <p:cNvCxnSpPr/>
          <p:nvPr/>
        </p:nvCxnSpPr>
        <p:spPr>
          <a:xfrm>
            <a:off x="2962371" y="4044035"/>
            <a:ext cx="1677562" cy="570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99E806-DB66-CE5D-FE14-72DEBE49AFC3}"/>
              </a:ext>
            </a:extLst>
          </p:cNvPr>
          <p:cNvCxnSpPr/>
          <p:nvPr/>
        </p:nvCxnSpPr>
        <p:spPr>
          <a:xfrm>
            <a:off x="2962371" y="4242624"/>
            <a:ext cx="2420491" cy="1267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722837-4B35-505F-4A33-F13EDEE52FDE}"/>
              </a:ext>
            </a:extLst>
          </p:cNvPr>
          <p:cNvCxnSpPr/>
          <p:nvPr/>
        </p:nvCxnSpPr>
        <p:spPr>
          <a:xfrm>
            <a:off x="2883160" y="4395307"/>
            <a:ext cx="1352939" cy="13960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C5DF1DA-A67E-CA14-3699-05421D7397B2}"/>
              </a:ext>
            </a:extLst>
          </p:cNvPr>
          <p:cNvSpPr txBox="1"/>
          <p:nvPr/>
        </p:nvSpPr>
        <p:spPr>
          <a:xfrm>
            <a:off x="3750888" y="351605"/>
            <a:ext cx="46902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ABOUT ATLIQ HARDWARE</a:t>
            </a:r>
            <a:endParaRPr lang="en-IN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0133F3-50EB-1AC0-9DF6-A126DD9B76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0" y="2515555"/>
            <a:ext cx="1677562" cy="16775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1456AF6-659C-FE74-90C0-8011A2828F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21" y="5551011"/>
            <a:ext cx="823254" cy="82325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3437F3-1533-CCF0-72C9-DD1123AE09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40" y="2644390"/>
            <a:ext cx="1472078" cy="147207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69887D2-34B5-8355-097C-F43040B73E41}"/>
              </a:ext>
            </a:extLst>
          </p:cNvPr>
          <p:cNvSpPr txBox="1"/>
          <p:nvPr/>
        </p:nvSpPr>
        <p:spPr>
          <a:xfrm>
            <a:off x="8668614" y="4322946"/>
            <a:ext cx="2752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Fiscal year : September to August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3925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03D38B-FF81-321C-6E11-FDEE5B692467}"/>
              </a:ext>
            </a:extLst>
          </p:cNvPr>
          <p:cNvSpPr txBox="1"/>
          <p:nvPr/>
        </p:nvSpPr>
        <p:spPr>
          <a:xfrm>
            <a:off x="7392956" y="4125034"/>
            <a:ext cx="849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India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D6399-E7F3-530B-A728-2738C6495A99}"/>
              </a:ext>
            </a:extLst>
          </p:cNvPr>
          <p:cNvSpPr txBox="1"/>
          <p:nvPr/>
        </p:nvSpPr>
        <p:spPr>
          <a:xfrm>
            <a:off x="942392" y="2967334"/>
            <a:ext cx="125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United States of America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E578F-B0C8-CDBC-C286-7E013FDB2B0C}"/>
              </a:ext>
            </a:extLst>
          </p:cNvPr>
          <p:cNvSpPr txBox="1"/>
          <p:nvPr/>
        </p:nvSpPr>
        <p:spPr>
          <a:xfrm>
            <a:off x="4338734" y="4378842"/>
            <a:ext cx="69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Brazil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269CE-D890-8F72-5D93-7A682BCD4BAF}"/>
              </a:ext>
            </a:extLst>
          </p:cNvPr>
          <p:cNvSpPr txBox="1"/>
          <p:nvPr/>
        </p:nvSpPr>
        <p:spPr>
          <a:xfrm>
            <a:off x="10552922" y="5178490"/>
            <a:ext cx="1073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New Zealand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C202E-0D9F-7630-55A8-0F447C93DF81}"/>
              </a:ext>
            </a:extLst>
          </p:cNvPr>
          <p:cNvSpPr txBox="1"/>
          <p:nvPr/>
        </p:nvSpPr>
        <p:spPr>
          <a:xfrm>
            <a:off x="9803364" y="3152001"/>
            <a:ext cx="93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Japan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F5A29-0482-6E5B-B543-57A695EF8873}"/>
              </a:ext>
            </a:extLst>
          </p:cNvPr>
          <p:cNvSpPr txBox="1"/>
          <p:nvPr/>
        </p:nvSpPr>
        <p:spPr>
          <a:xfrm>
            <a:off x="2589244" y="4240342"/>
            <a:ext cx="849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Columbia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D5497-88DD-41C0-6CAE-1751364C6AA9}"/>
              </a:ext>
            </a:extLst>
          </p:cNvPr>
          <p:cNvSpPr txBox="1"/>
          <p:nvPr/>
        </p:nvSpPr>
        <p:spPr>
          <a:xfrm>
            <a:off x="5766318" y="2522185"/>
            <a:ext cx="93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Germany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D5CC9-F651-038C-0C43-B68C1D1AF4C8}"/>
              </a:ext>
            </a:extLst>
          </p:cNvPr>
          <p:cNvSpPr txBox="1"/>
          <p:nvPr/>
        </p:nvSpPr>
        <p:spPr>
          <a:xfrm>
            <a:off x="7245219" y="3290500"/>
            <a:ext cx="774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Pakistan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CA9A7-84FB-9A91-B034-7C7295747A65}"/>
              </a:ext>
            </a:extLst>
          </p:cNvPr>
          <p:cNvSpPr txBox="1"/>
          <p:nvPr/>
        </p:nvSpPr>
        <p:spPr>
          <a:xfrm>
            <a:off x="8546841" y="3030016"/>
            <a:ext cx="615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China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BBEBF7-FAD5-887D-049A-9A7D428F2D73}"/>
              </a:ext>
            </a:extLst>
          </p:cNvPr>
          <p:cNvSpPr txBox="1"/>
          <p:nvPr/>
        </p:nvSpPr>
        <p:spPr>
          <a:xfrm>
            <a:off x="8397551" y="5159274"/>
            <a:ext cx="765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Australia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BA26D-3770-2AFD-8638-3D0952376CCB}"/>
              </a:ext>
            </a:extLst>
          </p:cNvPr>
          <p:cNvSpPr txBox="1"/>
          <p:nvPr/>
        </p:nvSpPr>
        <p:spPr>
          <a:xfrm>
            <a:off x="1268963" y="1576873"/>
            <a:ext cx="765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Canada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09020-FFC8-1218-1FDD-7423511E3D10}"/>
              </a:ext>
            </a:extLst>
          </p:cNvPr>
          <p:cNvSpPr txBox="1"/>
          <p:nvPr/>
        </p:nvSpPr>
        <p:spPr>
          <a:xfrm>
            <a:off x="9336833" y="3888246"/>
            <a:ext cx="1073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Philippines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8E5D5-AF8C-933C-7D71-30741E0EDC2A}"/>
              </a:ext>
            </a:extLst>
          </p:cNvPr>
          <p:cNvSpPr txBox="1"/>
          <p:nvPr/>
        </p:nvSpPr>
        <p:spPr>
          <a:xfrm>
            <a:off x="3949959" y="186612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Atliq Hardware Global Market Presence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6CC1E-5A92-24B3-29F3-3F8FC01EB968}"/>
              </a:ext>
            </a:extLst>
          </p:cNvPr>
          <p:cNvSpPr txBox="1"/>
          <p:nvPr/>
        </p:nvSpPr>
        <p:spPr>
          <a:xfrm>
            <a:off x="8086531" y="3567499"/>
            <a:ext cx="92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Bangladesh</a:t>
            </a:r>
            <a:endParaRPr lang="en-IN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01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F219C4-9D84-FE47-2BE3-296A04CE122D}"/>
              </a:ext>
            </a:extLst>
          </p:cNvPr>
          <p:cNvSpPr txBox="1"/>
          <p:nvPr/>
        </p:nvSpPr>
        <p:spPr>
          <a:xfrm>
            <a:off x="1530219" y="718457"/>
            <a:ext cx="1726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Channels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F25CD-6AEE-B19F-D370-E682FAE7F9FA}"/>
              </a:ext>
            </a:extLst>
          </p:cNvPr>
          <p:cNvSpPr txBox="1"/>
          <p:nvPr/>
        </p:nvSpPr>
        <p:spPr>
          <a:xfrm>
            <a:off x="447869" y="2254439"/>
            <a:ext cx="1539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Retailer</a:t>
            </a:r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21AB9-D644-578F-D91D-7A02307BF476}"/>
              </a:ext>
            </a:extLst>
          </p:cNvPr>
          <p:cNvSpPr txBox="1"/>
          <p:nvPr/>
        </p:nvSpPr>
        <p:spPr>
          <a:xfrm>
            <a:off x="3610402" y="2254439"/>
            <a:ext cx="111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Direct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5B19A-4721-88FD-5F98-CDF57644E178}"/>
              </a:ext>
            </a:extLst>
          </p:cNvPr>
          <p:cNvSpPr txBox="1"/>
          <p:nvPr/>
        </p:nvSpPr>
        <p:spPr>
          <a:xfrm>
            <a:off x="1623524" y="4619571"/>
            <a:ext cx="1539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Distributer</a:t>
            </a:r>
            <a:endParaRPr lang="en-IN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27B96-1EDA-0F65-1251-A2FA8B322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2792009"/>
            <a:ext cx="1075602" cy="10756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1663E9-AEB9-A701-118C-993C37D6B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27" y="2812247"/>
            <a:ext cx="922647" cy="922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0BE353-7AB3-1ED8-4E77-F10BF75C9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63" y="4958125"/>
            <a:ext cx="1064472" cy="10644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06314B-3A5F-B927-838A-447F04DD0783}"/>
              </a:ext>
            </a:extLst>
          </p:cNvPr>
          <p:cNvSpPr txBox="1"/>
          <p:nvPr/>
        </p:nvSpPr>
        <p:spPr>
          <a:xfrm>
            <a:off x="8892074" y="578498"/>
            <a:ext cx="1912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Platform</a:t>
            </a:r>
            <a:endParaRPr lang="en-IN" sz="16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D127D6-BF9D-EF78-E622-3623EEED1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57" y="2812247"/>
            <a:ext cx="857282" cy="8389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CDE8E8-199C-2E3E-FEF9-BC190BF32965}"/>
              </a:ext>
            </a:extLst>
          </p:cNvPr>
          <p:cNvSpPr txBox="1"/>
          <p:nvPr/>
        </p:nvSpPr>
        <p:spPr>
          <a:xfrm>
            <a:off x="8500188" y="2146041"/>
            <a:ext cx="230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Brick and Mortar (offline)</a:t>
            </a:r>
            <a:endParaRPr lang="en-IN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795603-D582-1635-60EB-AD6C0C10F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17" y="2659291"/>
            <a:ext cx="1075603" cy="10756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531DF8-D029-5DD8-DACC-A8E6C2226AFC}"/>
              </a:ext>
            </a:extLst>
          </p:cNvPr>
          <p:cNvSpPr txBox="1"/>
          <p:nvPr/>
        </p:nvSpPr>
        <p:spPr>
          <a:xfrm>
            <a:off x="8772067" y="4619571"/>
            <a:ext cx="213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E- Commerce (online)</a:t>
            </a:r>
            <a:endParaRPr lang="en-IN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EACEAA-7956-B239-8A12-29984B13E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39" y="5095082"/>
            <a:ext cx="790558" cy="79055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71DD307-04FC-4842-9427-17106363FA29}"/>
              </a:ext>
            </a:extLst>
          </p:cNvPr>
          <p:cNvSpPr/>
          <p:nvPr/>
        </p:nvSpPr>
        <p:spPr>
          <a:xfrm>
            <a:off x="167951" y="363894"/>
            <a:ext cx="5290457" cy="5971592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7C6828-4DEC-766B-79FF-84E9A3F58386}"/>
              </a:ext>
            </a:extLst>
          </p:cNvPr>
          <p:cNvSpPr/>
          <p:nvPr/>
        </p:nvSpPr>
        <p:spPr>
          <a:xfrm>
            <a:off x="8154955" y="363894"/>
            <a:ext cx="3191069" cy="5971592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68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66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7308EFB-B14F-D4C0-D935-99C7B96F562C}"/>
              </a:ext>
            </a:extLst>
          </p:cNvPr>
          <p:cNvSpPr txBox="1"/>
          <p:nvPr/>
        </p:nvSpPr>
        <p:spPr>
          <a:xfrm>
            <a:off x="1587576" y="2469951"/>
            <a:ext cx="24137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 HOC REQUEST 1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DFE03-B678-357E-50E4-2470EF070EDF}"/>
              </a:ext>
            </a:extLst>
          </p:cNvPr>
          <p:cNvSpPr txBox="1"/>
          <p:nvPr/>
        </p:nvSpPr>
        <p:spPr>
          <a:xfrm>
            <a:off x="315960" y="3283192"/>
            <a:ext cx="467957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Provide the list of markets in which customer "Atliq Exclusive" operates its business in the APAC region.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13852-B43D-F2C1-8488-818A968F3E8F}"/>
              </a:ext>
            </a:extLst>
          </p:cNvPr>
          <p:cNvSpPr txBox="1"/>
          <p:nvPr/>
        </p:nvSpPr>
        <p:spPr>
          <a:xfrm>
            <a:off x="7138742" y="2469951"/>
            <a:ext cx="24137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8D1F1-26DB-0EC5-3672-3A404DA81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741" y="3283192"/>
            <a:ext cx="3181794" cy="2133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939AEF-BBA7-414F-969F-6E442C526A96}"/>
              </a:ext>
            </a:extLst>
          </p:cNvPr>
          <p:cNvSpPr txBox="1"/>
          <p:nvPr/>
        </p:nvSpPr>
        <p:spPr>
          <a:xfrm>
            <a:off x="3665376" y="307910"/>
            <a:ext cx="486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Atliq Exclusive Market Operation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66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FF6A70-8CB4-4417-785B-AAA04195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CA6D2-6C6E-271E-FA39-81BA10A34AE8}"/>
              </a:ext>
            </a:extLst>
          </p:cNvPr>
          <p:cNvSpPr txBox="1"/>
          <p:nvPr/>
        </p:nvSpPr>
        <p:spPr>
          <a:xfrm>
            <a:off x="947424" y="2236736"/>
            <a:ext cx="35164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 HOC REQUEST 2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DFED4-EE1A-B729-23E6-9EAFF77849FD}"/>
              </a:ext>
            </a:extLst>
          </p:cNvPr>
          <p:cNvSpPr txBox="1"/>
          <p:nvPr/>
        </p:nvSpPr>
        <p:spPr>
          <a:xfrm>
            <a:off x="291079" y="3064284"/>
            <a:ext cx="5011270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is the percentage of unique product increase in 2021 vs. 2020? The final output contains these fields, unique_products_2020 </a:t>
            </a:r>
          </a:p>
          <a:p>
            <a:r>
              <a:rPr lang="en-US" sz="1600" dirty="0">
                <a:solidFill>
                  <a:schemeClr val="bg1"/>
                </a:solidFill>
              </a:rPr>
              <a:t>unique_products_2021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percentage_chg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4F35D-0E3B-FC15-118F-0C6B0E6B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699" y="3064284"/>
            <a:ext cx="4648849" cy="609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447D55-9511-DFDC-1F6F-7335D51AD017}"/>
              </a:ext>
            </a:extLst>
          </p:cNvPr>
          <p:cNvSpPr txBox="1"/>
          <p:nvPr/>
        </p:nvSpPr>
        <p:spPr>
          <a:xfrm>
            <a:off x="7941174" y="2236736"/>
            <a:ext cx="24137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586A6-409F-EA7A-6616-0BAFE86D9BA6}"/>
              </a:ext>
            </a:extLst>
          </p:cNvPr>
          <p:cNvSpPr txBox="1"/>
          <p:nvPr/>
        </p:nvSpPr>
        <p:spPr>
          <a:xfrm>
            <a:off x="2718319" y="363894"/>
            <a:ext cx="675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Yearly Increase in Unique Products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7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66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C10CD-3BA0-5BDE-B52C-23D16D95D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0B17F-9EE4-F6C1-9A4E-7CAE374C3CB6}"/>
              </a:ext>
            </a:extLst>
          </p:cNvPr>
          <p:cNvSpPr txBox="1"/>
          <p:nvPr/>
        </p:nvSpPr>
        <p:spPr>
          <a:xfrm>
            <a:off x="1524367" y="1882321"/>
            <a:ext cx="243327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 HOC REQUEST 3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7E616-4672-63A7-9632-5756B8BDC868}"/>
              </a:ext>
            </a:extLst>
          </p:cNvPr>
          <p:cNvSpPr txBox="1"/>
          <p:nvPr/>
        </p:nvSpPr>
        <p:spPr>
          <a:xfrm>
            <a:off x="573375" y="2678618"/>
            <a:ext cx="4204447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Provide a report with all the unique product counts for each segment and sort them in descending order of product counts. The final output contains 2 fields, segment product_count 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014BB-009D-0E23-328B-304125424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910" y="2678618"/>
            <a:ext cx="2524477" cy="1724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3713C7-7692-2556-EA96-3FBC68AD3763}"/>
              </a:ext>
            </a:extLst>
          </p:cNvPr>
          <p:cNvSpPr txBox="1"/>
          <p:nvPr/>
        </p:nvSpPr>
        <p:spPr>
          <a:xfrm>
            <a:off x="7642595" y="1882321"/>
            <a:ext cx="219187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5959D-BB99-DB81-8072-A7D928996651}"/>
              </a:ext>
            </a:extLst>
          </p:cNvPr>
          <p:cNvSpPr txBox="1"/>
          <p:nvPr/>
        </p:nvSpPr>
        <p:spPr>
          <a:xfrm>
            <a:off x="3777343" y="438539"/>
            <a:ext cx="463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Report of Unique Products per Segment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5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66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73173-C02C-1F1C-E1B2-09C84E77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1358D9-9826-63FB-987F-B51D961C0051}"/>
              </a:ext>
            </a:extLst>
          </p:cNvPr>
          <p:cNvSpPr txBox="1"/>
          <p:nvPr/>
        </p:nvSpPr>
        <p:spPr>
          <a:xfrm>
            <a:off x="1116017" y="1928759"/>
            <a:ext cx="32669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 HOC REQUEST 4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434E8-AF8E-09BC-EB52-F0F5A2869BAA}"/>
              </a:ext>
            </a:extLst>
          </p:cNvPr>
          <p:cNvSpPr txBox="1"/>
          <p:nvPr/>
        </p:nvSpPr>
        <p:spPr>
          <a:xfrm>
            <a:off x="320901" y="2690860"/>
            <a:ext cx="5124924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Follow-up: Which segment had the most increase in unique products in 2021 vs 2020? The final output contains these fields, 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segment product_count_2020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product_count_2021</a:t>
            </a:r>
          </a:p>
          <a:p>
            <a:r>
              <a:rPr lang="en-US" sz="1600" dirty="0">
                <a:solidFill>
                  <a:schemeClr val="bg1"/>
                </a:solidFill>
              </a:rPr>
              <a:t>difference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D47BB-80F3-74EC-AA6B-056642742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95" y="2690860"/>
            <a:ext cx="4229690" cy="13622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346553-9FEA-AF36-669A-84D155676BF0}"/>
              </a:ext>
            </a:extLst>
          </p:cNvPr>
          <p:cNvSpPr txBox="1"/>
          <p:nvPr/>
        </p:nvSpPr>
        <p:spPr>
          <a:xfrm>
            <a:off x="7931844" y="1928759"/>
            <a:ext cx="24137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8E7E27-2963-FFA9-F944-B4449FF3BC33}"/>
              </a:ext>
            </a:extLst>
          </p:cNvPr>
          <p:cNvSpPr txBox="1"/>
          <p:nvPr/>
        </p:nvSpPr>
        <p:spPr>
          <a:xfrm>
            <a:off x="3740020" y="391886"/>
            <a:ext cx="4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Segment - wise Increase in Unique Products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66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155CC2-0655-E15B-C2D8-6643DF99B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8D48A5-4F2C-281B-D487-6CA573CE39E5}"/>
              </a:ext>
            </a:extLst>
          </p:cNvPr>
          <p:cNvSpPr txBox="1"/>
          <p:nvPr/>
        </p:nvSpPr>
        <p:spPr>
          <a:xfrm>
            <a:off x="1150820" y="1932002"/>
            <a:ext cx="305028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 HOC REQUEST 5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5B07E-B6DD-456E-09A0-F00014532E24}"/>
              </a:ext>
            </a:extLst>
          </p:cNvPr>
          <p:cNvSpPr txBox="1"/>
          <p:nvPr/>
        </p:nvSpPr>
        <p:spPr>
          <a:xfrm>
            <a:off x="493059" y="2698376"/>
            <a:ext cx="4365811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Get the products that have the highest and lowest manufacturing costs. The final output should contain these fields,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product_code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product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manufacturing_cost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160CD-9225-0016-B683-F64808C62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318" y="2790736"/>
            <a:ext cx="6545058" cy="638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0A28C-0D95-DA1E-C129-3B13DEFA792F}"/>
              </a:ext>
            </a:extLst>
          </p:cNvPr>
          <p:cNvSpPr txBox="1"/>
          <p:nvPr/>
        </p:nvSpPr>
        <p:spPr>
          <a:xfrm>
            <a:off x="7857199" y="1932002"/>
            <a:ext cx="24137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2CC17-83A2-2F32-FB91-B55708AB3496}"/>
              </a:ext>
            </a:extLst>
          </p:cNvPr>
          <p:cNvSpPr txBox="1"/>
          <p:nvPr/>
        </p:nvSpPr>
        <p:spPr>
          <a:xfrm>
            <a:off x="3740020" y="391886"/>
            <a:ext cx="4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Highest and Lowest Manufacturing Cost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41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1599</TotalTime>
  <Words>623</Words>
  <Application>Microsoft Office PowerPoint</Application>
  <PresentationFormat>Widescreen</PresentationFormat>
  <Paragraphs>96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DEEPTI NAG</dc:creator>
  <cp:lastModifiedBy>DEEPTI NAG</cp:lastModifiedBy>
  <cp:revision>9</cp:revision>
  <dcterms:created xsi:type="dcterms:W3CDTF">2024-02-16T13:06:42Z</dcterms:created>
  <dcterms:modified xsi:type="dcterms:W3CDTF">2024-02-22T08:13:01Z</dcterms:modified>
</cp:coreProperties>
</file>